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0"/>
  </p:notesMasterIdLst>
  <p:sldIdLst>
    <p:sldId id="758" r:id="rId2"/>
    <p:sldId id="769" r:id="rId3"/>
    <p:sldId id="355" r:id="rId4"/>
    <p:sldId id="770" r:id="rId5"/>
    <p:sldId id="771" r:id="rId6"/>
    <p:sldId id="772" r:id="rId7"/>
    <p:sldId id="331" r:id="rId8"/>
    <p:sldId id="330" r:id="rId9"/>
    <p:sldId id="332" r:id="rId10"/>
    <p:sldId id="333" r:id="rId11"/>
    <p:sldId id="335" r:id="rId12"/>
    <p:sldId id="334" r:id="rId13"/>
    <p:sldId id="336" r:id="rId14"/>
    <p:sldId id="337" r:id="rId15"/>
    <p:sldId id="338" r:id="rId16"/>
    <p:sldId id="340" r:id="rId17"/>
    <p:sldId id="341" r:id="rId18"/>
    <p:sldId id="339" r:id="rId19"/>
    <p:sldId id="342" r:id="rId20"/>
    <p:sldId id="343" r:id="rId21"/>
    <p:sldId id="786" r:id="rId22"/>
    <p:sldId id="787" r:id="rId23"/>
    <p:sldId id="788" r:id="rId24"/>
    <p:sldId id="789" r:id="rId25"/>
    <p:sldId id="781" r:id="rId26"/>
    <p:sldId id="782" r:id="rId27"/>
    <p:sldId id="784" r:id="rId28"/>
    <p:sldId id="785" r:id="rId29"/>
  </p:sldIdLst>
  <p:sldSz cx="24387175" cy="13716000"/>
  <p:notesSz cx="13716000" cy="24387175"/>
  <p:embeddedFontLst>
    <p:embeddedFont>
      <p:font typeface="Avenir Next LT Pro Demi" panose="020B0704020202020204" pitchFamily="34" charset="0"/>
      <p:bold r:id="rId31"/>
      <p:boldItalic r:id="rId32"/>
    </p:embeddedFont>
    <p:embeddedFont>
      <p:font typeface="Avenir Next LT Pro Light" panose="020B0304020202020204" pitchFamily="34" charset="0"/>
      <p:regular r:id="rId33"/>
      <p:italic r:id="rId34"/>
    </p:embeddedFont>
    <p:embeddedFont>
      <p:font typeface="Gesta" panose="020B0604020202020204" charset="0"/>
      <p:regular r:id="rId35"/>
      <p:bold r:id="rId36"/>
      <p:boldItalic r:id="rId3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1D5D"/>
    <a:srgbClr val="A2B6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55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1439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E7E49-259A-0D61-A73E-9C8624F9F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5B120A-72E5-3148-3D3A-894B991D4A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8D1DF5-AC5B-6EDC-7DD1-A55D0D60DF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39C96-261D-DE8D-0137-9D3073C44E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3275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4CDA53-2567-71D8-8609-39D690CCE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171530-6B09-CF08-17BE-E98A7C2FE8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EFF352-E09A-1E46-9C04-55ABAA4A6A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5334F0-A92D-B821-2550-36D69A7DEA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18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A5FD2-2F06-06AC-55EA-DB6931588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9C2FB0-D42B-FB5E-A663-711E11C868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1B45B3-506E-70AD-7491-0759F08B45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A2E08F-6B5D-D15A-7D1A-4BF407B470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43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57D3B-14D3-87A7-EF87-6DED9DC51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30A740-2D91-1FB4-C650-BDBCD79251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297968-C966-0812-FFBD-C88E7D4134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FFB5A-CD51-1301-DDA0-BFB400BB41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921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EDD50-BE27-2976-3855-278DDD6B3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880937-1CB2-BAAC-ED68-3523E04766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98ABC0-A073-E140-364A-039E093702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C20200-8085-15A8-C252-8C4EEE3F7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318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083BE-4FF2-2383-4B19-1765C720B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F30D5A-47CF-843E-7A35-49CAB5CD28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28B601-640E-AFA8-B69A-F76B381AA7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B9901C-3223-5F0F-E6EA-3FBAE2BEBC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9786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AA9A3-FB02-9BAE-503C-4E1F0799C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A7C872-4742-4DAB-48A6-AFEF035E39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E64760-A71E-F25E-DAF4-E42FB2C225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5E20FB-772C-9F78-FBD0-FF8CF7E48F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224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FC424-AA51-904B-A91E-65B9489F13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6258BF-7E3C-9E88-2DAE-322A46CB6D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6CF7B5-10BC-2279-88F8-922DBCCD61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A7D0DD-5EF3-A41D-DDF8-D6C18C2024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439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DA8AA2-5538-4321-2F2F-7CD88A8EB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94260A-399D-2181-6889-5677780C62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DCB20D-D8B9-44DA-4472-72C9E6FCEC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531DBA-BFA0-3359-3018-BBB64A7809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52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258675-9F70-F894-BBF2-4548A249A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BD4A77-BAD0-3F53-04A5-36187D748E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8EC06B-4AC4-BD38-7C01-4F21EDCA69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D617B-B23B-A2F3-7651-FAABE87FFA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006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21D8A-C3A6-67E6-A2E5-9DC50B52F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322FDC-8582-E842-D5A8-97F0215174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D82A61-333E-4730-AB1C-44C54EF22A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F293A7-4CD8-E3FB-E590-378782C927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945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0F1CB-41B9-8032-D54B-400B66B74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5F284C-091C-B2E4-C37B-FB865F610A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E548CF-3727-0674-671C-78F5FBF949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EBC12A-FA31-0246-0E2B-829D545217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380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424DD-E89D-A4E4-5249-4702BFADB1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2D3D84-A21D-1192-A9C0-67EF162CD4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3CBB77-F78E-3E40-0D60-F0AE54EEC6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C26B0A-8DE9-A418-5C7D-AE24938D72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472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361A26-A037-E762-FB14-1B1C0EC08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39CAC2-0D4D-9E56-79BC-298F4DF2E4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ECE598-D6A8-C2D5-14AC-427C5F3B48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68A83B-3866-85C5-A8D4-519AA39D1B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0316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F8D2EB-94D7-25E6-B34E-F5EDE4414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A4DD5D-1510-E051-D1CB-F7A6A483D7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95B08A-E589-0178-31A3-D65B8F7F81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A62E6A-A721-3A6A-C843-F6817CAA89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91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40EC0F-A61E-43B7-AAF0-F5742B2C5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1B62A53-59E7-46BD-8A6A-12E2C63FA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60CBC9-8FC3-4E15-AFB8-D23F7A086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0B167-C4A4-4C69-B19F-71004AA31228}" type="datetimeFigureOut">
              <a:rPr lang="pt-BR" smtClean="0"/>
              <a:t>05/11/2025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65C9243-2C37-4FD6-A5BA-CF97D8DA4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C7817C-4230-4E4E-9291-C471ACF6A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DB2-946A-45A4-9022-99FC997800A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3483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EC6A369-9237-4171-A64A-3F9358D40EE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" y="0"/>
            <a:ext cx="24387175" cy="1371778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3CFAF38-61B6-194A-C475-0D608E283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" y="0"/>
            <a:ext cx="24384000" cy="137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56DAB2-0983-ECDD-D218-3A8664789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22154" y="6577539"/>
            <a:ext cx="11310470" cy="982438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pt-BR" sz="11734" dirty="0">
                <a:solidFill>
                  <a:schemeClr val="bg1">
                    <a:lumMod val="50000"/>
                  </a:schemeClr>
                </a:solidFill>
                <a:latin typeface="Avenir Next LT Pro Light" panose="020B0304020202020204" pitchFamily="34" charset="0"/>
              </a:rPr>
              <a:t>CONEXÃO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EF8C08C-CE31-4886-A224-7FD6909E7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8056" y="4923694"/>
            <a:ext cx="7011050" cy="429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7846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F6874F-B370-3BDE-B83B-B72EB5DB0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8E3C2663-B1DB-7373-9773-22845CEEB4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F0FA0F3-9862-51AD-FE54-1CEEB81588DB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0283532-5C75-943A-2D6C-6A0F6E273817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B9EF9E4-0D29-2C1F-6348-F5EF7882DF61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FEEC3E8-D832-1872-9AEC-716606FDF37B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558133F-BDE0-CD71-537F-9739C92A0AAE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124B0CF-EF5A-798C-6448-E0BB8F71B1A8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D9561F8-1A39-2BFE-7CBA-8528ED6B7518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8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5E7571B-D9B1-59B3-F9F0-8DEA933A01F4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903FF22-7637-DD67-0794-DD9E1B6D6FF1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1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E05B228-088E-2AAA-B599-96A187009DA0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8" name="Símbolo de &quot;Não Permitido&quot; 17">
            <a:extLst>
              <a:ext uri="{FF2B5EF4-FFF2-40B4-BE49-F238E27FC236}">
                <a16:creationId xmlns:a16="http://schemas.microsoft.com/office/drawing/2014/main" id="{FD8A8C85-EE14-3116-3105-156E3BF628BD}"/>
              </a:ext>
            </a:extLst>
          </p:cNvPr>
          <p:cNvSpPr/>
          <p:nvPr/>
        </p:nvSpPr>
        <p:spPr>
          <a:xfrm>
            <a:off x="78627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0" name="Círculo: Vazio 19">
            <a:extLst>
              <a:ext uri="{FF2B5EF4-FFF2-40B4-BE49-F238E27FC236}">
                <a16:creationId xmlns:a16="http://schemas.microsoft.com/office/drawing/2014/main" id="{6A217847-A5CD-5F61-3FAD-49F3B6595A2D}"/>
              </a:ext>
            </a:extLst>
          </p:cNvPr>
          <p:cNvSpPr/>
          <p:nvPr/>
        </p:nvSpPr>
        <p:spPr>
          <a:xfrm>
            <a:off x="9664513" y="6923095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1" name="Círculo: Vazio 20">
            <a:extLst>
              <a:ext uri="{FF2B5EF4-FFF2-40B4-BE49-F238E27FC236}">
                <a16:creationId xmlns:a16="http://schemas.microsoft.com/office/drawing/2014/main" id="{7B680966-CA3B-FC91-B81E-368FCAC54647}"/>
              </a:ext>
            </a:extLst>
          </p:cNvPr>
          <p:cNvSpPr/>
          <p:nvPr/>
        </p:nvSpPr>
        <p:spPr>
          <a:xfrm>
            <a:off x="12054967" y="4071899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814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024620-C8DE-F4B8-793E-DD6AD5AE8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0C5648C3-D5FB-04DA-1EF8-EE0E66BB1E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AAF7247-6EF6-803D-B4F1-5C63938512EB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1A96EA6-9EA2-4FA8-5A59-CE9D1A3BE345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A17ED67-A72F-1422-D739-F2674905B293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939E345-9107-B9E5-EB59-EEE0234D1775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5E43CD3-5473-369E-4309-259BCE1A64A4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43D48C5-F50F-C928-6883-671C3762BD22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B18DED2-50C0-0040-90B4-91356D466509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8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A6DA79C-05E7-B20E-4495-2518BE92CD1B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3BE9013-621A-2346-B585-4C4E20B842A8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1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D80D0EF-1318-AF61-9AEC-2910C05F8C21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8" name="Símbolo de &quot;Não Permitido&quot; 17">
            <a:extLst>
              <a:ext uri="{FF2B5EF4-FFF2-40B4-BE49-F238E27FC236}">
                <a16:creationId xmlns:a16="http://schemas.microsoft.com/office/drawing/2014/main" id="{AAAA52CE-3D88-77D9-84C4-94F23F3DBE11}"/>
              </a:ext>
            </a:extLst>
          </p:cNvPr>
          <p:cNvSpPr/>
          <p:nvPr/>
        </p:nvSpPr>
        <p:spPr>
          <a:xfrm>
            <a:off x="78627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9" name="Símbolo de &quot;Não Permitido&quot; 18">
            <a:extLst>
              <a:ext uri="{FF2B5EF4-FFF2-40B4-BE49-F238E27FC236}">
                <a16:creationId xmlns:a16="http://schemas.microsoft.com/office/drawing/2014/main" id="{AA92924D-7DFC-5D22-5B85-9C5A1B7CA4F5}"/>
              </a:ext>
            </a:extLst>
          </p:cNvPr>
          <p:cNvSpPr/>
          <p:nvPr/>
        </p:nvSpPr>
        <p:spPr>
          <a:xfrm>
            <a:off x="12774487" y="93706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0" name="Círculo: Vazio 19">
            <a:extLst>
              <a:ext uri="{FF2B5EF4-FFF2-40B4-BE49-F238E27FC236}">
                <a16:creationId xmlns:a16="http://schemas.microsoft.com/office/drawing/2014/main" id="{146788F4-0000-928C-B9E3-75BFC03CDCA5}"/>
              </a:ext>
            </a:extLst>
          </p:cNvPr>
          <p:cNvSpPr/>
          <p:nvPr/>
        </p:nvSpPr>
        <p:spPr>
          <a:xfrm>
            <a:off x="9664513" y="6923095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1" name="Círculo: Vazio 20">
            <a:extLst>
              <a:ext uri="{FF2B5EF4-FFF2-40B4-BE49-F238E27FC236}">
                <a16:creationId xmlns:a16="http://schemas.microsoft.com/office/drawing/2014/main" id="{BF5E0698-7EF8-178C-F8FC-5F7CDB9B2D0F}"/>
              </a:ext>
            </a:extLst>
          </p:cNvPr>
          <p:cNvSpPr/>
          <p:nvPr/>
        </p:nvSpPr>
        <p:spPr>
          <a:xfrm>
            <a:off x="12054967" y="4071899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212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1CF266-359C-9B3F-44F5-E4E831BAC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94B8DCC8-081F-7EEA-D0C6-00CAA71C5C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776F76B-80CB-0C41-B641-200723C0AC1D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54709F9-E5D0-C311-E4A7-C852483066CF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F384D5D-913B-7CE8-8FAB-243EAFCCD0EF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6F79AEC-5226-EA07-532B-2434A29B8864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8CEB307-90A7-DE1E-D62D-A2A674DDC97F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AC402A5-F456-08A9-4606-F885FA0303BE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715107E-F613-1675-11A2-B699F481568C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8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84C8101-D037-F4F9-89AD-6EAA52BC7C85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E8BF1A3-78F7-8D27-0666-1C9F06E86BAA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1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C89D823-4E5A-C3D0-CFA7-A1016953C941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8" name="Símbolo de &quot;Não Permitido&quot; 17">
            <a:extLst>
              <a:ext uri="{FF2B5EF4-FFF2-40B4-BE49-F238E27FC236}">
                <a16:creationId xmlns:a16="http://schemas.microsoft.com/office/drawing/2014/main" id="{52CB88D0-D92D-1840-00EA-D38A18C75807}"/>
              </a:ext>
            </a:extLst>
          </p:cNvPr>
          <p:cNvSpPr/>
          <p:nvPr/>
        </p:nvSpPr>
        <p:spPr>
          <a:xfrm>
            <a:off x="78627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9" name="Símbolo de &quot;Não Permitido&quot; 18">
            <a:extLst>
              <a:ext uri="{FF2B5EF4-FFF2-40B4-BE49-F238E27FC236}">
                <a16:creationId xmlns:a16="http://schemas.microsoft.com/office/drawing/2014/main" id="{6DBB0324-8DA9-844D-B66B-C75CB4EA158E}"/>
              </a:ext>
            </a:extLst>
          </p:cNvPr>
          <p:cNvSpPr/>
          <p:nvPr/>
        </p:nvSpPr>
        <p:spPr>
          <a:xfrm>
            <a:off x="12774487" y="93706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0" name="Círculo: Vazio 19">
            <a:extLst>
              <a:ext uri="{FF2B5EF4-FFF2-40B4-BE49-F238E27FC236}">
                <a16:creationId xmlns:a16="http://schemas.microsoft.com/office/drawing/2014/main" id="{E1759563-A98F-D6C4-DD41-88AE6BB4AB50}"/>
              </a:ext>
            </a:extLst>
          </p:cNvPr>
          <p:cNvSpPr/>
          <p:nvPr/>
        </p:nvSpPr>
        <p:spPr>
          <a:xfrm>
            <a:off x="9664513" y="6923095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1" name="Círculo: Vazio 20">
            <a:extLst>
              <a:ext uri="{FF2B5EF4-FFF2-40B4-BE49-F238E27FC236}">
                <a16:creationId xmlns:a16="http://schemas.microsoft.com/office/drawing/2014/main" id="{D4C215E5-C3C3-CFCC-3A50-75984984AC14}"/>
              </a:ext>
            </a:extLst>
          </p:cNvPr>
          <p:cNvSpPr/>
          <p:nvPr/>
        </p:nvSpPr>
        <p:spPr>
          <a:xfrm>
            <a:off x="12054967" y="4071899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2" name="Círculo: Vazio 21">
            <a:extLst>
              <a:ext uri="{FF2B5EF4-FFF2-40B4-BE49-F238E27FC236}">
                <a16:creationId xmlns:a16="http://schemas.microsoft.com/office/drawing/2014/main" id="{959A2B17-C330-681A-863F-753F5E69BD2F}"/>
              </a:ext>
            </a:extLst>
          </p:cNvPr>
          <p:cNvSpPr/>
          <p:nvPr/>
        </p:nvSpPr>
        <p:spPr>
          <a:xfrm>
            <a:off x="7442894" y="4157624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3" name="Círculo: Vazio 22">
            <a:extLst>
              <a:ext uri="{FF2B5EF4-FFF2-40B4-BE49-F238E27FC236}">
                <a16:creationId xmlns:a16="http://schemas.microsoft.com/office/drawing/2014/main" id="{4331171D-6898-0F17-469F-2014A6844B3C}"/>
              </a:ext>
            </a:extLst>
          </p:cNvPr>
          <p:cNvSpPr/>
          <p:nvPr/>
        </p:nvSpPr>
        <p:spPr>
          <a:xfrm>
            <a:off x="14504664" y="7004599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345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82A2BE-0272-76B4-7CB8-9BDC65216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B63A2616-8688-4D4E-0AFA-668E98906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E132645-BEBD-AB86-5E45-41885671D101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013F519-A6A0-A95E-477D-98F1828BF5EB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85EE928-47FB-0EF4-D066-904EC5A639D7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CCC44CB-A195-1E0A-4019-B50B0103228D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DD9B8E0-1B5B-DFA4-A046-F3779B2F3117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B4457B1-4A97-5E0B-6824-3F6D5D9448AE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378D88A-ADB7-E6C2-76EF-BA8F8C5C3AA5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8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75FC85A-407D-D8BA-F0B9-13168EE1FC2F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FF8FA6B-3A2C-D712-866F-C8B402FEF785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1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342BBB5-22DF-8CA6-7CDA-E63E01239E28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8" name="Símbolo de &quot;Não Permitido&quot; 17">
            <a:extLst>
              <a:ext uri="{FF2B5EF4-FFF2-40B4-BE49-F238E27FC236}">
                <a16:creationId xmlns:a16="http://schemas.microsoft.com/office/drawing/2014/main" id="{91896DED-0AA0-866F-1206-53D7DE6845DE}"/>
              </a:ext>
            </a:extLst>
          </p:cNvPr>
          <p:cNvSpPr/>
          <p:nvPr/>
        </p:nvSpPr>
        <p:spPr>
          <a:xfrm>
            <a:off x="78627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9" name="Símbolo de &quot;Não Permitido&quot; 18">
            <a:extLst>
              <a:ext uri="{FF2B5EF4-FFF2-40B4-BE49-F238E27FC236}">
                <a16:creationId xmlns:a16="http://schemas.microsoft.com/office/drawing/2014/main" id="{F1AF4ABC-1350-71FE-FAA1-7A345E402334}"/>
              </a:ext>
            </a:extLst>
          </p:cNvPr>
          <p:cNvSpPr/>
          <p:nvPr/>
        </p:nvSpPr>
        <p:spPr>
          <a:xfrm>
            <a:off x="12774487" y="93706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0" name="Círculo: Vazio 19">
            <a:extLst>
              <a:ext uri="{FF2B5EF4-FFF2-40B4-BE49-F238E27FC236}">
                <a16:creationId xmlns:a16="http://schemas.microsoft.com/office/drawing/2014/main" id="{46902959-2EFE-9468-76DB-17D91F47C997}"/>
              </a:ext>
            </a:extLst>
          </p:cNvPr>
          <p:cNvSpPr/>
          <p:nvPr/>
        </p:nvSpPr>
        <p:spPr>
          <a:xfrm>
            <a:off x="9664513" y="6923095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1" name="Círculo: Vazio 20">
            <a:extLst>
              <a:ext uri="{FF2B5EF4-FFF2-40B4-BE49-F238E27FC236}">
                <a16:creationId xmlns:a16="http://schemas.microsoft.com/office/drawing/2014/main" id="{A97F8126-50D6-F90A-C8B4-3CD7F49DA939}"/>
              </a:ext>
            </a:extLst>
          </p:cNvPr>
          <p:cNvSpPr/>
          <p:nvPr/>
        </p:nvSpPr>
        <p:spPr>
          <a:xfrm>
            <a:off x="12054967" y="4071899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2" name="Círculo: Vazio 21">
            <a:extLst>
              <a:ext uri="{FF2B5EF4-FFF2-40B4-BE49-F238E27FC236}">
                <a16:creationId xmlns:a16="http://schemas.microsoft.com/office/drawing/2014/main" id="{E6F9E64E-8611-F1A8-BC37-067D332E127D}"/>
              </a:ext>
            </a:extLst>
          </p:cNvPr>
          <p:cNvSpPr/>
          <p:nvPr/>
        </p:nvSpPr>
        <p:spPr>
          <a:xfrm>
            <a:off x="7442894" y="4157624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3" name="Círculo: Vazio 22">
            <a:extLst>
              <a:ext uri="{FF2B5EF4-FFF2-40B4-BE49-F238E27FC236}">
                <a16:creationId xmlns:a16="http://schemas.microsoft.com/office/drawing/2014/main" id="{F8AD6EC6-CBF6-9CA7-BF5F-B26B8506DFC9}"/>
              </a:ext>
            </a:extLst>
          </p:cNvPr>
          <p:cNvSpPr/>
          <p:nvPr/>
        </p:nvSpPr>
        <p:spPr>
          <a:xfrm>
            <a:off x="14504664" y="7004599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AE2500F-47E6-CA33-B368-6A013F5F405C}"/>
              </a:ext>
            </a:extLst>
          </p:cNvPr>
          <p:cNvSpPr txBox="1"/>
          <p:nvPr/>
        </p:nvSpPr>
        <p:spPr>
          <a:xfrm>
            <a:off x="18299047" y="5588868"/>
            <a:ext cx="51610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3800" b="1" dirty="0">
                <a:solidFill>
                  <a:schemeClr val="accent5"/>
                </a:solidFill>
                <a:latin typeface="Gesta" panose="02000000000000000000" pitchFamily="50" charset="0"/>
              </a:rPr>
              <a:t>2 Bons</a:t>
            </a:r>
            <a:endParaRPr lang="pt-BR" sz="7200" dirty="0">
              <a:solidFill>
                <a:schemeClr val="accent5"/>
              </a:solidFill>
              <a:latin typeface="Gesta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910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F441AF-7585-9260-A0E9-C16C14160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CD5C59E1-D927-6800-CFCC-754FBCE93F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E5068F6-CABD-5600-9071-74D45DF8AE9C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85DDC39A-AB5C-E3A9-C45C-B0DB6679D47A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B44DC03-1F20-528E-CC45-2097F0C7568B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D7157A0-7948-8CC7-243B-6A0C45DBDA34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32D6AE6-8AC8-5FE6-1E51-A1950151A251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103DACF-AFF5-684E-5838-9B548A2BBB04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238C2DF7-21C9-08E6-B985-E2328F945231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5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B4373E-052D-40EB-3B31-15D564DF4F94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1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0D35376-EDEE-9542-1920-91CE013D3779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5721E6F-AD29-0E84-F797-94C77BCD8A64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3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352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5BA4A0-D7DB-6BB4-A5A5-E797208B9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EDABBEFE-C94E-E023-8419-8B97ABAC00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C653B63-797E-21D8-3905-4F8414853BA0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7F7748D-AEAB-AE08-013D-01A81C047CB8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B96855D-A7F8-114E-3EE1-FA11B1FF9955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1EBE211-8CBB-C3A4-5B43-C5DE2D15E84B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CC61EDB-360D-0617-9AA5-8502337BB428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35E37E1-E4F3-76D0-FF83-03097D53D93A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27FC910-154D-8498-878F-E057E19EE81E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5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C301841-ED8F-ACFB-AF5C-CB14A9DD2243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1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A7E8DA-1E67-813D-1DEB-DFCA15017DDB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7E7863D-A74A-DC2B-F670-70D675A2A898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3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3" name="Símbolo de &quot;Não Permitido&quot; 2">
            <a:extLst>
              <a:ext uri="{FF2B5EF4-FFF2-40B4-BE49-F238E27FC236}">
                <a16:creationId xmlns:a16="http://schemas.microsoft.com/office/drawing/2014/main" id="{C2AED7DD-A3CF-9589-3239-A1E091A1167F}"/>
              </a:ext>
            </a:extLst>
          </p:cNvPr>
          <p:cNvSpPr/>
          <p:nvPr/>
        </p:nvSpPr>
        <p:spPr>
          <a:xfrm>
            <a:off x="78627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85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D60059-1A3D-9CCE-027A-A9D06A36C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F5AB931E-2391-ED50-AC14-B30D9F89AA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9B6C244-7E40-8373-70AA-0A0192C1772E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CF1DE44-1B4E-FAE8-0E3E-8874DDA83966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D3FFEA6-B849-3064-7BCC-0612A807B35E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C12FFCB-3F47-F62A-A923-A2B1815CDB5A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80FC639-71EF-285A-F4A8-AD5AB5431F0B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9A564F7-0E14-E4B5-FF3C-5A10D89086F9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CBFEEC5-850C-6B3D-0924-F4B967883705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5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F0AC9C4-F4D0-F7B7-57BD-75964C7E9BC0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1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868EBF4-D7E0-C00C-DD9F-44F2D93ECF5E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E2AA6B4-F14E-BA4D-3AA7-8E0D77A3600C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3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3" name="Símbolo de &quot;Não Permitido&quot; 2">
            <a:extLst>
              <a:ext uri="{FF2B5EF4-FFF2-40B4-BE49-F238E27FC236}">
                <a16:creationId xmlns:a16="http://schemas.microsoft.com/office/drawing/2014/main" id="{6AB54B61-5DA6-6F69-0A64-28535FFC2D03}"/>
              </a:ext>
            </a:extLst>
          </p:cNvPr>
          <p:cNvSpPr/>
          <p:nvPr/>
        </p:nvSpPr>
        <p:spPr>
          <a:xfrm>
            <a:off x="78627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Símbolo de &quot;Não Permitido&quot; 5">
            <a:extLst>
              <a:ext uri="{FF2B5EF4-FFF2-40B4-BE49-F238E27FC236}">
                <a16:creationId xmlns:a16="http://schemas.microsoft.com/office/drawing/2014/main" id="{1185AACC-600F-8ED0-05F8-7ABBB809B5CB}"/>
              </a:ext>
            </a:extLst>
          </p:cNvPr>
          <p:cNvSpPr/>
          <p:nvPr/>
        </p:nvSpPr>
        <p:spPr>
          <a:xfrm>
            <a:off x="102329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683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C65501-B666-EB84-C197-3DFB9469B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FA6D7DCC-42AD-8F3F-FEBE-6A029CE870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AE6AF2F-74FD-1E36-23C7-502E5B05EF01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DE15AB0-4A1E-5CCF-4FFF-1E5B4D58C9F8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45FA116-41D1-18D1-45CE-8705F845B7B8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197FDC1-E7D2-D6BC-A14F-6EEE1221FFB4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1A6E1BD-63A4-8756-20A4-6766D366B2FE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6E868E7-5E80-911B-FD17-39944097BC5F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A331FFE-837A-F53B-0567-C074D999B2B6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5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71CBDF4-2DFC-DB93-5768-288D457946D2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1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A51A76F-9351-6471-D58A-CF50642AB729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BCFEE72-D624-7EA7-CDB0-264541E0D358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3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3" name="Símbolo de &quot;Não Permitido&quot; 2">
            <a:extLst>
              <a:ext uri="{FF2B5EF4-FFF2-40B4-BE49-F238E27FC236}">
                <a16:creationId xmlns:a16="http://schemas.microsoft.com/office/drawing/2014/main" id="{42EAD34C-A100-3994-3DFC-9C06D5ECF843}"/>
              </a:ext>
            </a:extLst>
          </p:cNvPr>
          <p:cNvSpPr/>
          <p:nvPr/>
        </p:nvSpPr>
        <p:spPr>
          <a:xfrm>
            <a:off x="78627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Símbolo de &quot;Não Permitido&quot; 5">
            <a:extLst>
              <a:ext uri="{FF2B5EF4-FFF2-40B4-BE49-F238E27FC236}">
                <a16:creationId xmlns:a16="http://schemas.microsoft.com/office/drawing/2014/main" id="{A9E373DD-EE73-6886-405E-5D21EEE681AB}"/>
              </a:ext>
            </a:extLst>
          </p:cNvPr>
          <p:cNvSpPr/>
          <p:nvPr/>
        </p:nvSpPr>
        <p:spPr>
          <a:xfrm>
            <a:off x="102329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Círculo: Vazio 6">
            <a:extLst>
              <a:ext uri="{FF2B5EF4-FFF2-40B4-BE49-F238E27FC236}">
                <a16:creationId xmlns:a16="http://schemas.microsoft.com/office/drawing/2014/main" id="{C871E256-5F77-140F-C54B-973A84C75464}"/>
              </a:ext>
            </a:extLst>
          </p:cNvPr>
          <p:cNvSpPr/>
          <p:nvPr/>
        </p:nvSpPr>
        <p:spPr>
          <a:xfrm>
            <a:off x="12024484" y="6923095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7" name="Círculo: Vazio 16">
            <a:extLst>
              <a:ext uri="{FF2B5EF4-FFF2-40B4-BE49-F238E27FC236}">
                <a16:creationId xmlns:a16="http://schemas.microsoft.com/office/drawing/2014/main" id="{76C7B91E-8537-BE81-F75E-8117D91BFB8B}"/>
              </a:ext>
            </a:extLst>
          </p:cNvPr>
          <p:cNvSpPr/>
          <p:nvPr/>
        </p:nvSpPr>
        <p:spPr>
          <a:xfrm>
            <a:off x="12083542" y="4044509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670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580354-2AAA-4881-11A5-55B016C4F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9AD46DE6-9186-D03C-88A9-13FA2FF90B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32C75F7-ABCD-845B-CA8D-F2DBC8102253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547C0E0-A647-C21C-E542-EE820984FF4D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769EE39-7854-406B-29F1-07D5DA45A37A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68B27BE-B188-7D23-B3E4-7948B846EE21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D791B8B-90F0-E586-08D9-126EC4D56D83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AF0BF53-A39C-B133-3016-3C0213C3AB44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5F97E70-1BCD-B651-B293-B186C62C6181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5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C800C3AF-5CA0-0B74-EF9A-8AEE8F7AD49B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1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3DDBBA8-6782-CEEB-2723-799E0B9BD022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75B0FB2B-581E-A135-202C-FE3EE109508D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3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3" name="Símbolo de &quot;Não Permitido&quot; 2">
            <a:extLst>
              <a:ext uri="{FF2B5EF4-FFF2-40B4-BE49-F238E27FC236}">
                <a16:creationId xmlns:a16="http://schemas.microsoft.com/office/drawing/2014/main" id="{7A075341-BDD4-B7CA-3A88-06CBB183FA4D}"/>
              </a:ext>
            </a:extLst>
          </p:cNvPr>
          <p:cNvSpPr/>
          <p:nvPr/>
        </p:nvSpPr>
        <p:spPr>
          <a:xfrm>
            <a:off x="78627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Símbolo de &quot;Não Permitido&quot; 5">
            <a:extLst>
              <a:ext uri="{FF2B5EF4-FFF2-40B4-BE49-F238E27FC236}">
                <a16:creationId xmlns:a16="http://schemas.microsoft.com/office/drawing/2014/main" id="{D92A9559-974B-227A-56D1-D499A0392365}"/>
              </a:ext>
            </a:extLst>
          </p:cNvPr>
          <p:cNvSpPr/>
          <p:nvPr/>
        </p:nvSpPr>
        <p:spPr>
          <a:xfrm>
            <a:off x="102329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Círculo: Vazio 6">
            <a:extLst>
              <a:ext uri="{FF2B5EF4-FFF2-40B4-BE49-F238E27FC236}">
                <a16:creationId xmlns:a16="http://schemas.microsoft.com/office/drawing/2014/main" id="{2450178E-34E6-3556-C62D-F3769BAC469F}"/>
              </a:ext>
            </a:extLst>
          </p:cNvPr>
          <p:cNvSpPr/>
          <p:nvPr/>
        </p:nvSpPr>
        <p:spPr>
          <a:xfrm>
            <a:off x="12024484" y="6923095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7" name="Círculo: Vazio 16">
            <a:extLst>
              <a:ext uri="{FF2B5EF4-FFF2-40B4-BE49-F238E27FC236}">
                <a16:creationId xmlns:a16="http://schemas.microsoft.com/office/drawing/2014/main" id="{7A669F5A-428D-44F5-1FF2-8D688F37B99E}"/>
              </a:ext>
            </a:extLst>
          </p:cNvPr>
          <p:cNvSpPr/>
          <p:nvPr/>
        </p:nvSpPr>
        <p:spPr>
          <a:xfrm>
            <a:off x="12083542" y="4044509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8" name="Símbolo de &quot;Não Permitido&quot; 17">
            <a:extLst>
              <a:ext uri="{FF2B5EF4-FFF2-40B4-BE49-F238E27FC236}">
                <a16:creationId xmlns:a16="http://schemas.microsoft.com/office/drawing/2014/main" id="{A5F80EE8-027A-00CC-6B0B-7DFC12B9DC89}"/>
              </a:ext>
            </a:extLst>
          </p:cNvPr>
          <p:cNvSpPr/>
          <p:nvPr/>
        </p:nvSpPr>
        <p:spPr>
          <a:xfrm>
            <a:off x="14922436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F66141F-201A-90A6-2963-D48AFF9C82E7}"/>
              </a:ext>
            </a:extLst>
          </p:cNvPr>
          <p:cNvSpPr txBox="1"/>
          <p:nvPr/>
        </p:nvSpPr>
        <p:spPr>
          <a:xfrm>
            <a:off x="17841847" y="5815099"/>
            <a:ext cx="584682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3800" b="1" dirty="0">
                <a:solidFill>
                  <a:schemeClr val="accent5"/>
                </a:solidFill>
                <a:latin typeface="Gesta" panose="02000000000000000000" pitchFamily="50" charset="0"/>
              </a:rPr>
              <a:t>1 Ótimo</a:t>
            </a:r>
            <a:endParaRPr lang="pt-BR" sz="7200" dirty="0">
              <a:solidFill>
                <a:schemeClr val="accent5"/>
              </a:solidFill>
              <a:latin typeface="Gesta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011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C9B4DD-04F0-2EE9-29E1-C34BC56F2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7EAFBA49-C77E-4747-E517-6910603ED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A6EEB134-3BEE-352D-BAF8-0BCE68294F0D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F92127A-8FA7-4F89-CE06-71D71F0BBEB6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ACE144B-ED9F-489D-26B8-AC46BF9A7CE4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7E3640E-DBD6-0945-B3F7-CF5B4A3542CF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09F0F18-FC16-F71F-7D30-CD7B0AFD0E07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3BCDC33-9754-510F-EFB6-7941916F8D38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B5D6317-A7AF-292C-6B30-E220F49E3458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0C2407F-AF1B-AD9E-D1E7-5DE616188231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91E664F-06DA-CAE0-3CC1-1C39DF7CF3AE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53EBD2C-E0E8-C37B-58D7-69BE736B0656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5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301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0998" y="-100887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2007277D-D4DA-49AB-96DA-F2DA76D3478E}"/>
              </a:ext>
            </a:extLst>
          </p:cNvPr>
          <p:cNvSpPr txBox="1">
            <a:spLocks/>
          </p:cNvSpPr>
          <p:nvPr/>
        </p:nvSpPr>
        <p:spPr>
          <a:xfrm>
            <a:off x="7427541" y="5627047"/>
            <a:ext cx="14861532" cy="2461906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pt-BR" sz="5600" b="1" dirty="0">
                <a:solidFill>
                  <a:schemeClr val="bg1">
                    <a:lumMod val="50000"/>
                  </a:schemeClr>
                </a:solidFill>
                <a:latin typeface="Avenir Next LT Pro Demi" panose="020B0704020202020204" pitchFamily="34" charset="0"/>
              </a:rPr>
            </a:br>
            <a:r>
              <a:rPr lang="pt-BR" sz="146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CODE BREAKER </a:t>
            </a:r>
          </a:p>
          <a:p>
            <a:r>
              <a:rPr lang="pt-BR" sz="8800" dirty="0">
                <a:solidFill>
                  <a:schemeClr val="bg1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onde o raciocínio é a chave</a:t>
            </a:r>
            <a:br>
              <a:rPr lang="pt-BR" sz="7466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</a:br>
            <a:endParaRPr lang="pt-BR" sz="7466" dirty="0">
              <a:solidFill>
                <a:srgbClr val="F91560"/>
              </a:solidFill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34328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FAAE4C-34B5-9327-EBA6-AA465A9B4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1F4B27B4-0C1C-B1DD-E64B-324551DDB8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7E6E5FC-4C16-D1CF-D0BE-FBFCF7A80C45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2F6FDFF-AA0F-1387-BF5C-05C944911FF6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B5F6F7A-17FD-635F-4374-92241518C67C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1001299-38BE-C092-7AF0-0CE3A5604AD6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2ACEA3B-649B-BF9F-9414-DCC3BD0E18EB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C4D5622-0A75-CCC2-6285-600068E6BB73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0844D34-72BB-B01E-2CCC-F4BFB7613142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6520E5D-AC0C-B9D1-40A2-9DC801BC05BD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BCF2AA9-6A09-0744-D36F-1030F7F1913E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4AFD330-888C-E112-7405-3BAF6670E1E3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5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3" name="Círculo: Vazio 2">
            <a:extLst>
              <a:ext uri="{FF2B5EF4-FFF2-40B4-BE49-F238E27FC236}">
                <a16:creationId xmlns:a16="http://schemas.microsoft.com/office/drawing/2014/main" id="{8F6F9037-3681-3CA2-9718-EC108E30F2E0}"/>
              </a:ext>
            </a:extLst>
          </p:cNvPr>
          <p:cNvSpPr/>
          <p:nvPr/>
        </p:nvSpPr>
        <p:spPr>
          <a:xfrm>
            <a:off x="7365424" y="7051435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" name="Círculo: Vazio 4">
            <a:extLst>
              <a:ext uri="{FF2B5EF4-FFF2-40B4-BE49-F238E27FC236}">
                <a16:creationId xmlns:a16="http://schemas.microsoft.com/office/drawing/2014/main" id="{98045E11-8844-5D2F-CEC6-959F7151CD32}"/>
              </a:ext>
            </a:extLst>
          </p:cNvPr>
          <p:cNvSpPr/>
          <p:nvPr/>
        </p:nvSpPr>
        <p:spPr>
          <a:xfrm>
            <a:off x="7369625" y="4172160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Círculo: Vazio 5">
            <a:extLst>
              <a:ext uri="{FF2B5EF4-FFF2-40B4-BE49-F238E27FC236}">
                <a16:creationId xmlns:a16="http://schemas.microsoft.com/office/drawing/2014/main" id="{55D2430D-4348-E105-E5FC-FEBDE70E7976}"/>
              </a:ext>
            </a:extLst>
          </p:cNvPr>
          <p:cNvSpPr/>
          <p:nvPr/>
        </p:nvSpPr>
        <p:spPr>
          <a:xfrm>
            <a:off x="12085635" y="6886575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" name="Círculo: Vazio 6">
            <a:extLst>
              <a:ext uri="{FF2B5EF4-FFF2-40B4-BE49-F238E27FC236}">
                <a16:creationId xmlns:a16="http://schemas.microsoft.com/office/drawing/2014/main" id="{748B903A-835C-E18C-F330-4C1B2F6EDEE9}"/>
              </a:ext>
            </a:extLst>
          </p:cNvPr>
          <p:cNvSpPr/>
          <p:nvPr/>
        </p:nvSpPr>
        <p:spPr>
          <a:xfrm>
            <a:off x="12079407" y="4105880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7" name="Círculo: Vazio 16">
            <a:extLst>
              <a:ext uri="{FF2B5EF4-FFF2-40B4-BE49-F238E27FC236}">
                <a16:creationId xmlns:a16="http://schemas.microsoft.com/office/drawing/2014/main" id="{C2721022-7686-F91F-FA42-FE27B782C44F}"/>
              </a:ext>
            </a:extLst>
          </p:cNvPr>
          <p:cNvSpPr/>
          <p:nvPr/>
        </p:nvSpPr>
        <p:spPr>
          <a:xfrm>
            <a:off x="9704317" y="6981430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8" name="Círculo: Vazio 17">
            <a:extLst>
              <a:ext uri="{FF2B5EF4-FFF2-40B4-BE49-F238E27FC236}">
                <a16:creationId xmlns:a16="http://schemas.microsoft.com/office/drawing/2014/main" id="{917EBA67-D3D0-3DF6-322B-28F99D714953}"/>
              </a:ext>
            </a:extLst>
          </p:cNvPr>
          <p:cNvSpPr/>
          <p:nvPr/>
        </p:nvSpPr>
        <p:spPr>
          <a:xfrm>
            <a:off x="14533239" y="4105880"/>
            <a:ext cx="2539240" cy="2539240"/>
          </a:xfrm>
          <a:prstGeom prst="donut">
            <a:avLst>
              <a:gd name="adj" fmla="val 834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08934FB8-EE41-9368-29B7-BEC98BE2A8C2}"/>
              </a:ext>
            </a:extLst>
          </p:cNvPr>
          <p:cNvSpPr txBox="1"/>
          <p:nvPr/>
        </p:nvSpPr>
        <p:spPr>
          <a:xfrm>
            <a:off x="17567778" y="4881610"/>
            <a:ext cx="7104128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3800" b="1" dirty="0">
                <a:solidFill>
                  <a:schemeClr val="accent4"/>
                </a:solidFill>
                <a:latin typeface="Gesta" panose="02000000000000000000" pitchFamily="50" charset="0"/>
              </a:rPr>
              <a:t>1 Bom</a:t>
            </a:r>
          </a:p>
          <a:p>
            <a:r>
              <a:rPr lang="pt-BR" sz="13800" b="1" dirty="0">
                <a:solidFill>
                  <a:schemeClr val="accent5"/>
                </a:solidFill>
                <a:latin typeface="Gesta" panose="02000000000000000000" pitchFamily="50" charset="0"/>
              </a:rPr>
              <a:t>2 Ótimos</a:t>
            </a:r>
            <a:endParaRPr lang="pt-BR" sz="7200" dirty="0">
              <a:solidFill>
                <a:schemeClr val="accent5"/>
              </a:solidFill>
              <a:latin typeface="Gesta" panose="02000000000000000000" pitchFamily="50" charset="0"/>
            </a:endParaRPr>
          </a:p>
        </p:txBody>
      </p:sp>
      <p:sp>
        <p:nvSpPr>
          <p:cNvPr id="20" name="Símbolo de &quot;Não Permitido&quot; 19">
            <a:extLst>
              <a:ext uri="{FF2B5EF4-FFF2-40B4-BE49-F238E27FC236}">
                <a16:creationId xmlns:a16="http://schemas.microsoft.com/office/drawing/2014/main" id="{F6DED490-D140-72AF-7B6E-C75F7A8F6C85}"/>
              </a:ext>
            </a:extLst>
          </p:cNvPr>
          <p:cNvSpPr/>
          <p:nvPr/>
        </p:nvSpPr>
        <p:spPr>
          <a:xfrm>
            <a:off x="14922436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738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0998" y="-100887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2007277D-D4DA-49AB-96DA-F2DA76D3478E}"/>
              </a:ext>
            </a:extLst>
          </p:cNvPr>
          <p:cNvSpPr txBox="1">
            <a:spLocks/>
          </p:cNvSpPr>
          <p:nvPr/>
        </p:nvSpPr>
        <p:spPr>
          <a:xfrm>
            <a:off x="1519459" y="1076463"/>
            <a:ext cx="14861532" cy="2461906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pt-BR" sz="5600" b="1" dirty="0">
                <a:solidFill>
                  <a:schemeClr val="bg1">
                    <a:lumMod val="50000"/>
                  </a:schemeClr>
                </a:solidFill>
                <a:latin typeface="Avenir Next LT Pro Demi" panose="020B0704020202020204" pitchFamily="34" charset="0"/>
              </a:rPr>
            </a:br>
            <a:r>
              <a:rPr lang="pt-BR" sz="146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Habilidades em jogo</a:t>
            </a:r>
          </a:p>
          <a:p>
            <a:br>
              <a:rPr lang="pt-BR" sz="7466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</a:br>
            <a:endParaRPr lang="pt-BR" sz="7466" dirty="0">
              <a:solidFill>
                <a:srgbClr val="F91560"/>
              </a:solidFill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5317B9DD-BC56-44B0-885F-C8A8A3EB2EE1}"/>
              </a:ext>
            </a:extLst>
          </p:cNvPr>
          <p:cNvSpPr txBox="1"/>
          <p:nvPr/>
        </p:nvSpPr>
        <p:spPr>
          <a:xfrm>
            <a:off x="1681506" y="3592937"/>
            <a:ext cx="12996891" cy="5078313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3600" dirty="0"/>
              <a:t>Antes do </a:t>
            </a:r>
            <a:r>
              <a:rPr sz="3600" dirty="0" err="1"/>
              <a:t>lançamento</a:t>
            </a:r>
            <a:r>
              <a:rPr sz="3600" dirty="0"/>
              <a:t> global, a Nexus </a:t>
            </a:r>
            <a:r>
              <a:rPr sz="3600" dirty="0" err="1"/>
              <a:t>precisa</a:t>
            </a:r>
            <a:r>
              <a:rPr sz="3600" dirty="0"/>
              <a:t> </a:t>
            </a:r>
            <a:r>
              <a:rPr sz="3600" dirty="0" err="1"/>
              <a:t>testar</a:t>
            </a:r>
            <a:r>
              <a:rPr sz="3600" dirty="0"/>
              <a:t> </a:t>
            </a:r>
            <a:r>
              <a:rPr sz="3600" dirty="0" err="1"/>
              <a:t>vulnerabilidades</a:t>
            </a:r>
            <a:r>
              <a:rPr sz="3600" dirty="0"/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Raciocínio lógico</a:t>
            </a: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Engenharia reversa</a:t>
            </a: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Trabalho em equipe</a:t>
            </a: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Tomada de decisão</a:t>
            </a: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Velocidade + estratégia</a:t>
            </a: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Hacker ético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AB0D5DD-3497-42F5-8AE1-FE40C4CC9F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8641" y="3166915"/>
            <a:ext cx="12204700" cy="663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2529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0998" y="-100887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2007277D-D4DA-49AB-96DA-F2DA76D3478E}"/>
              </a:ext>
            </a:extLst>
          </p:cNvPr>
          <p:cNvSpPr txBox="1">
            <a:spLocks/>
          </p:cNvSpPr>
          <p:nvPr/>
        </p:nvSpPr>
        <p:spPr>
          <a:xfrm>
            <a:off x="1677983" y="1079021"/>
            <a:ext cx="14861532" cy="2461906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pt-BR" sz="5600" b="1" dirty="0">
                <a:solidFill>
                  <a:schemeClr val="bg1">
                    <a:lumMod val="50000"/>
                  </a:schemeClr>
                </a:solidFill>
                <a:latin typeface="Avenir Next LT Pro Demi" panose="020B0704020202020204" pitchFamily="34" charset="0"/>
              </a:rPr>
            </a:br>
            <a:r>
              <a:rPr lang="pt-BR" sz="146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Conduta Hacker Ética</a:t>
            </a:r>
          </a:p>
          <a:p>
            <a:br>
              <a:rPr lang="pt-BR" sz="7466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</a:br>
            <a:endParaRPr lang="pt-BR" sz="7466" dirty="0">
              <a:solidFill>
                <a:srgbClr val="F91560"/>
              </a:solidFill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5317B9DD-BC56-44B0-885F-C8A8A3EB2EE1}"/>
              </a:ext>
            </a:extLst>
          </p:cNvPr>
          <p:cNvSpPr txBox="1"/>
          <p:nvPr/>
        </p:nvSpPr>
        <p:spPr>
          <a:xfrm>
            <a:off x="1519459" y="3756692"/>
            <a:ext cx="16790174" cy="538609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3600" dirty="0"/>
              <a:t>Antes do </a:t>
            </a:r>
            <a:r>
              <a:rPr sz="3600" dirty="0" err="1"/>
              <a:t>lançamento</a:t>
            </a:r>
            <a:r>
              <a:rPr sz="3600" dirty="0"/>
              <a:t> global, a Nexus </a:t>
            </a:r>
            <a:r>
              <a:rPr sz="3600" dirty="0" err="1"/>
              <a:t>precisa</a:t>
            </a:r>
            <a:r>
              <a:rPr sz="3600" dirty="0"/>
              <a:t> </a:t>
            </a:r>
            <a:r>
              <a:rPr sz="3600" dirty="0" err="1"/>
              <a:t>testar</a:t>
            </a:r>
            <a:r>
              <a:rPr sz="3600" dirty="0"/>
              <a:t> </a:t>
            </a:r>
            <a:r>
              <a:rPr sz="3600" dirty="0" err="1"/>
              <a:t>vulnerabilidades</a:t>
            </a:r>
            <a:r>
              <a:rPr sz="3600" dirty="0"/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Curiosidade</a:t>
            </a: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Inteligência coletiva</a:t>
            </a: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Ética</a:t>
            </a: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Respeito</a:t>
            </a:r>
          </a:p>
          <a:p>
            <a:pPr>
              <a:defRPr sz="2600">
                <a:solidFill>
                  <a:srgbClr val="E6E6E6"/>
                </a:solidFill>
              </a:defRPr>
            </a:pPr>
            <a:endParaRPr lang="pt-BR" sz="5200" dirty="0"/>
          </a:p>
          <a:p>
            <a:pPr>
              <a:defRPr sz="2600">
                <a:solidFill>
                  <a:srgbClr val="E6E6E6"/>
                </a:solidFill>
              </a:defRPr>
            </a:pPr>
            <a:r>
              <a:rPr lang="pt-BR" sz="6400" dirty="0">
                <a:solidFill>
                  <a:srgbClr val="F91560"/>
                </a:solidFill>
                <a:latin typeface="Avenir Next LT Pro Light" panose="020B0304020202020204" pitchFamily="34" charset="0"/>
              </a:rPr>
              <a:t>“Hackear para proteger, nunca para destruir.”</a:t>
            </a:r>
            <a:endParaRPr lang="pt-BR" sz="4800" dirty="0">
              <a:solidFill>
                <a:schemeClr val="tx1">
                  <a:lumMod val="50000"/>
                  <a:lumOff val="50000"/>
                </a:schemeClr>
              </a:solidFill>
              <a:latin typeface="Avenir Next LT Pro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3891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0998" y="-100887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2007277D-D4DA-49AB-96DA-F2DA76D3478E}"/>
              </a:ext>
            </a:extLst>
          </p:cNvPr>
          <p:cNvSpPr txBox="1">
            <a:spLocks/>
          </p:cNvSpPr>
          <p:nvPr/>
        </p:nvSpPr>
        <p:spPr>
          <a:xfrm>
            <a:off x="4510895" y="5057297"/>
            <a:ext cx="14861532" cy="2461906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pt-BR" sz="5600" b="1" dirty="0">
                <a:solidFill>
                  <a:schemeClr val="bg1">
                    <a:lumMod val="50000"/>
                  </a:schemeClr>
                </a:solidFill>
                <a:latin typeface="Avenir Next LT Pro Demi" panose="020B0704020202020204" pitchFamily="34" charset="0"/>
              </a:rPr>
            </a:br>
            <a:r>
              <a:rPr lang="pt-BR" sz="146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Quem entende o ataque, domina a defesa.</a:t>
            </a:r>
          </a:p>
          <a:p>
            <a:br>
              <a:rPr lang="pt-BR" sz="7466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</a:br>
            <a:endParaRPr lang="pt-BR" sz="7466" dirty="0">
              <a:solidFill>
                <a:srgbClr val="F91560"/>
              </a:solidFill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2078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9342" y="-96478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2007277D-D4DA-49AB-96DA-F2DA76D3478E}"/>
              </a:ext>
            </a:extLst>
          </p:cNvPr>
          <p:cNvSpPr txBox="1">
            <a:spLocks/>
          </p:cNvSpPr>
          <p:nvPr/>
        </p:nvSpPr>
        <p:spPr>
          <a:xfrm>
            <a:off x="1677983" y="1079021"/>
            <a:ext cx="14861532" cy="2461906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pt-BR" sz="5600" b="1" dirty="0">
                <a:solidFill>
                  <a:schemeClr val="bg1">
                    <a:lumMod val="50000"/>
                  </a:schemeClr>
                </a:solidFill>
                <a:latin typeface="Avenir Next LT Pro Demi" panose="020B0704020202020204" pitchFamily="34" charset="0"/>
              </a:rPr>
            </a:br>
            <a:r>
              <a:rPr lang="pt-BR" sz="146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Desafio Lançado</a:t>
            </a:r>
          </a:p>
          <a:p>
            <a:br>
              <a:rPr lang="pt-BR" sz="7466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</a:br>
            <a:endParaRPr lang="pt-BR" sz="7466" dirty="0">
              <a:solidFill>
                <a:srgbClr val="F91560"/>
              </a:solidFill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5317B9DD-BC56-44B0-885F-C8A8A3EB2EE1}"/>
              </a:ext>
            </a:extLst>
          </p:cNvPr>
          <p:cNvSpPr txBox="1"/>
          <p:nvPr/>
        </p:nvSpPr>
        <p:spPr>
          <a:xfrm>
            <a:off x="5011027" y="4621273"/>
            <a:ext cx="13269786" cy="4893647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3600" dirty="0"/>
              <a:t>Antes do </a:t>
            </a:r>
            <a:r>
              <a:rPr sz="3600" dirty="0" err="1"/>
              <a:t>lançamento</a:t>
            </a:r>
            <a:r>
              <a:rPr sz="3600" dirty="0"/>
              <a:t> global, a Nexus </a:t>
            </a:r>
            <a:r>
              <a:rPr sz="3600" dirty="0" err="1"/>
              <a:t>precisa</a:t>
            </a:r>
            <a:r>
              <a:rPr sz="3600" dirty="0"/>
              <a:t> </a:t>
            </a:r>
            <a:r>
              <a:rPr sz="3600" dirty="0" err="1"/>
              <a:t>testar</a:t>
            </a:r>
            <a:r>
              <a:rPr sz="3600" dirty="0"/>
              <a:t> </a:t>
            </a:r>
            <a:r>
              <a:rPr sz="3600" dirty="0" err="1"/>
              <a:t>vulnerabilidades</a:t>
            </a:r>
            <a:r>
              <a:rPr sz="3600" dirty="0"/>
              <a:t>.</a:t>
            </a:r>
            <a:endParaRPr lang="pt-BR" sz="3600" dirty="0"/>
          </a:p>
          <a:p>
            <a:pPr>
              <a:defRPr sz="2600">
                <a:solidFill>
                  <a:srgbClr val="E6E6E6"/>
                </a:solidFill>
              </a:defRPr>
            </a:pPr>
            <a:r>
              <a:rPr lang="pt-BR" sz="80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Preparem-se! Cofres Online.</a:t>
            </a:r>
          </a:p>
          <a:p>
            <a:pPr>
              <a:defRPr sz="2600">
                <a:solidFill>
                  <a:srgbClr val="E6E6E6"/>
                </a:solidFill>
              </a:defRPr>
            </a:pPr>
            <a:endParaRPr lang="pt-BR" sz="4800" dirty="0">
              <a:solidFill>
                <a:schemeClr val="bg1"/>
              </a:solidFill>
              <a:latin typeface="Avenir Next LT Pro Light" panose="020B0304020202020204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endParaRPr lang="pt-BR" sz="4800" dirty="0">
              <a:solidFill>
                <a:schemeClr val="bg1"/>
              </a:solidFill>
              <a:latin typeface="Avenir Next LT Pro Light" panose="020B0304020202020204" pitchFamily="3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  <a:defRPr sz="2600">
                <a:solidFill>
                  <a:srgbClr val="E6E6E6"/>
                </a:solidFill>
              </a:defRPr>
            </a:pPr>
            <a:endParaRPr lang="pt-BR" sz="4800" dirty="0">
              <a:solidFill>
                <a:schemeClr val="tx1">
                  <a:lumMod val="50000"/>
                  <a:lumOff val="50000"/>
                </a:schemeClr>
              </a:solidFill>
              <a:latin typeface="Avenir Next LT Pro Light" panose="020B0304020202020204" pitchFamily="34" charset="0"/>
            </a:endParaRPr>
          </a:p>
          <a:p>
            <a:pPr>
              <a:defRPr sz="2600">
                <a:solidFill>
                  <a:srgbClr val="E6E6E6"/>
                </a:solidFill>
              </a:defRPr>
            </a:pPr>
            <a:endParaRPr lang="pt-BR" sz="5200" dirty="0"/>
          </a:p>
        </p:txBody>
      </p:sp>
    </p:spTree>
    <p:extLst>
      <p:ext uri="{BB962C8B-B14F-4D97-AF65-F5344CB8AC3E}">
        <p14:creationId xmlns:p14="http://schemas.microsoft.com/office/powerpoint/2010/main" val="39559533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9342" y="-96478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F6FCCDD3-6F3E-4A86-9676-A19752BF2AE0}"/>
              </a:ext>
            </a:extLst>
          </p:cNvPr>
          <p:cNvSpPr txBox="1">
            <a:spLocks/>
          </p:cNvSpPr>
          <p:nvPr/>
        </p:nvSpPr>
        <p:spPr>
          <a:xfrm>
            <a:off x="8669091" y="2028144"/>
            <a:ext cx="21031208" cy="12347612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pt-BR" sz="5600" b="1" dirty="0">
                <a:solidFill>
                  <a:schemeClr val="bg1">
                    <a:lumMod val="50000"/>
                  </a:schemeClr>
                </a:solidFill>
                <a:latin typeface="Avenir Next LT Pro Demi" panose="020B0704020202020204" pitchFamily="34" charset="0"/>
              </a:rPr>
            </a:br>
            <a:r>
              <a:rPr lang="pt-BR" sz="760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3</a:t>
            </a:r>
          </a:p>
          <a:p>
            <a:br>
              <a:rPr lang="pt-BR" sz="7466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</a:br>
            <a:endParaRPr lang="pt-BR" sz="7466" dirty="0">
              <a:solidFill>
                <a:srgbClr val="F91560"/>
              </a:solidFill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13589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9342" y="-96478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2E9D60E2-E4D0-4E08-8832-E48F025AC449}"/>
              </a:ext>
            </a:extLst>
          </p:cNvPr>
          <p:cNvSpPr txBox="1">
            <a:spLocks/>
          </p:cNvSpPr>
          <p:nvPr/>
        </p:nvSpPr>
        <p:spPr>
          <a:xfrm>
            <a:off x="8113507" y="1889248"/>
            <a:ext cx="21031208" cy="12347612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pt-BR" sz="5600" b="1" dirty="0">
                <a:solidFill>
                  <a:schemeClr val="bg1">
                    <a:lumMod val="50000"/>
                  </a:schemeClr>
                </a:solidFill>
                <a:latin typeface="Avenir Next LT Pro Demi" panose="020B0704020202020204" pitchFamily="34" charset="0"/>
              </a:rPr>
            </a:br>
            <a:r>
              <a:rPr lang="pt-BR" sz="760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2</a:t>
            </a:r>
          </a:p>
          <a:p>
            <a:br>
              <a:rPr lang="pt-BR" sz="7466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</a:br>
            <a:endParaRPr lang="pt-BR" sz="7466" dirty="0">
              <a:solidFill>
                <a:srgbClr val="F91560"/>
              </a:solidFill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58169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9342" y="-96478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EE68AFF3-8C23-40B4-AEE4-42518CE7485A}"/>
              </a:ext>
            </a:extLst>
          </p:cNvPr>
          <p:cNvSpPr txBox="1">
            <a:spLocks/>
          </p:cNvSpPr>
          <p:nvPr/>
        </p:nvSpPr>
        <p:spPr>
          <a:xfrm>
            <a:off x="8113507" y="1889248"/>
            <a:ext cx="21031208" cy="12347612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pt-BR" sz="5600" b="1" dirty="0">
                <a:solidFill>
                  <a:schemeClr val="bg1">
                    <a:lumMod val="50000"/>
                  </a:schemeClr>
                </a:solidFill>
                <a:latin typeface="Avenir Next LT Pro Demi" panose="020B0704020202020204" pitchFamily="34" charset="0"/>
              </a:rPr>
            </a:br>
            <a:r>
              <a:rPr lang="pt-BR" sz="760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1</a:t>
            </a:r>
          </a:p>
          <a:p>
            <a:br>
              <a:rPr lang="pt-BR" sz="7466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</a:br>
            <a:endParaRPr lang="pt-BR" sz="7466" dirty="0">
              <a:solidFill>
                <a:srgbClr val="F91560"/>
              </a:solidFill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97606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39342" y="-96478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8B89978-2FD9-45B9-997A-FFCC2D708643}"/>
              </a:ext>
            </a:extLst>
          </p:cNvPr>
          <p:cNvSpPr txBox="1"/>
          <p:nvPr/>
        </p:nvSpPr>
        <p:spPr>
          <a:xfrm>
            <a:off x="5705977" y="5196007"/>
            <a:ext cx="1297522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9600" b="1" dirty="0">
                <a:solidFill>
                  <a:srgbClr val="F91560"/>
                </a:solidFill>
                <a:latin typeface="Avenir Next LT Pro Light" panose="020B0304020202020204" pitchFamily="34" charset="0"/>
              </a:rPr>
              <a:t>ATAQUE LIBERADO!</a:t>
            </a:r>
          </a:p>
        </p:txBody>
      </p:sp>
    </p:spTree>
    <p:extLst>
      <p:ext uri="{BB962C8B-B14F-4D97-AF65-F5344CB8AC3E}">
        <p14:creationId xmlns:p14="http://schemas.microsoft.com/office/powerpoint/2010/main" val="157050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6C9B1-01A2-FD09-9212-202FFD1334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93A08DF4-9687-9C5A-0582-9C22109B86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8" y="892"/>
            <a:ext cx="24383874" cy="63492"/>
          </a:xfrm>
          <a:prstGeom prst="rect">
            <a:avLst/>
          </a:prstGeom>
        </p:spPr>
      </p:pic>
      <p:pic>
        <p:nvPicPr>
          <p:cNvPr id="3" name="Image 1" descr=" ">
            <a:extLst>
              <a:ext uri="{FF2B5EF4-FFF2-40B4-BE49-F238E27FC236}">
                <a16:creationId xmlns:a16="http://schemas.microsoft.com/office/drawing/2014/main" id="{73A9F1CF-6114-4260-844F-5D75FE5E47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8" y="13651616"/>
            <a:ext cx="24383874" cy="63492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6470B87-8FF3-40DA-1B20-356C89C48D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4" r="5134"/>
          <a:stretch>
            <a:fillRect/>
          </a:stretch>
        </p:blipFill>
        <p:spPr bwMode="auto">
          <a:xfrm>
            <a:off x="1588" y="64387"/>
            <a:ext cx="24383874" cy="13587230"/>
          </a:xfrm>
          <a:prstGeom prst="rect">
            <a:avLst/>
          </a:prstGeom>
          <a:blipFill>
            <a:blip r:embed="rId6"/>
            <a:tile tx="0" ty="0" sx="100000" sy="100000" flip="none" algn="tl"/>
          </a:blipFill>
          <a:effectLst>
            <a:glow rad="25400">
              <a:schemeClr val="accent1">
                <a:alpha val="63000"/>
              </a:schemeClr>
            </a:glow>
            <a:outerShdw blurRad="50800" dist="50800" dir="5400000" algn="ctr" rotWithShape="0">
              <a:srgbClr val="000000">
                <a:alpha val="4000"/>
              </a:srgbClr>
            </a:outerShdw>
            <a:softEdge rad="76200"/>
          </a:effectLst>
        </p:spPr>
      </p:pic>
    </p:spTree>
    <p:extLst>
      <p:ext uri="{BB962C8B-B14F-4D97-AF65-F5344CB8AC3E}">
        <p14:creationId xmlns:p14="http://schemas.microsoft.com/office/powerpoint/2010/main" val="2822005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0998" y="-100887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2007277D-D4DA-49AB-96DA-F2DA76D3478E}"/>
              </a:ext>
            </a:extLst>
          </p:cNvPr>
          <p:cNvSpPr txBox="1">
            <a:spLocks/>
          </p:cNvSpPr>
          <p:nvPr/>
        </p:nvSpPr>
        <p:spPr>
          <a:xfrm>
            <a:off x="1525587" y="705005"/>
            <a:ext cx="14861532" cy="2461906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pt-BR" sz="5600" b="1" dirty="0">
                <a:solidFill>
                  <a:schemeClr val="bg1">
                    <a:lumMod val="50000"/>
                  </a:schemeClr>
                </a:solidFill>
                <a:latin typeface="Avenir Next LT Pro Demi" panose="020B0704020202020204" pitchFamily="34" charset="0"/>
              </a:rPr>
            </a:br>
            <a:r>
              <a:rPr lang="pt-BR" sz="146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Cenário Global</a:t>
            </a:r>
          </a:p>
          <a:p>
            <a:br>
              <a:rPr lang="pt-BR" sz="7466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</a:br>
            <a:endParaRPr lang="pt-BR" sz="7466" dirty="0">
              <a:solidFill>
                <a:srgbClr val="F91560"/>
              </a:solidFill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AE3E74AA-F170-4ACC-BF91-9CB4318AFC4C}"/>
              </a:ext>
            </a:extLst>
          </p:cNvPr>
          <p:cNvSpPr txBox="1"/>
          <p:nvPr/>
        </p:nvSpPr>
        <p:spPr>
          <a:xfrm>
            <a:off x="1525588" y="4416976"/>
            <a:ext cx="9976193" cy="433965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3600" dirty="0"/>
              <a:t>O </a:t>
            </a:r>
            <a:r>
              <a:rPr sz="3600" dirty="0" err="1"/>
              <a:t>mundo</a:t>
            </a:r>
            <a:r>
              <a:rPr sz="3600" dirty="0"/>
              <a:t> </a:t>
            </a:r>
            <a:r>
              <a:rPr sz="3600" dirty="0" err="1"/>
              <a:t>vive</a:t>
            </a:r>
            <a:r>
              <a:rPr sz="3600" dirty="0"/>
              <a:t> sob </a:t>
            </a:r>
            <a:r>
              <a:rPr sz="3600" dirty="0" err="1"/>
              <a:t>ataques</a:t>
            </a:r>
            <a:r>
              <a:rPr sz="3600" dirty="0"/>
              <a:t> </a:t>
            </a:r>
            <a:r>
              <a:rPr sz="3600" dirty="0" err="1"/>
              <a:t>digitais</a:t>
            </a:r>
            <a:r>
              <a:rPr sz="3600" dirty="0"/>
              <a:t>.</a:t>
            </a:r>
          </a:p>
          <a:p>
            <a:pPr>
              <a:defRPr sz="2600">
                <a:solidFill>
                  <a:srgbClr val="E6E6E6"/>
                </a:solidFill>
              </a:defRPr>
            </a:pP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O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mundo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vive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sob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ataques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digitais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.</a:t>
            </a:r>
          </a:p>
          <a:p>
            <a:pPr>
              <a:defRPr sz="2600">
                <a:solidFill>
                  <a:srgbClr val="E6E6E6"/>
                </a:solidFill>
              </a:defRPr>
            </a:pP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Hackers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evoluíram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com IA.</a:t>
            </a:r>
          </a:p>
          <a:p>
            <a:pPr>
              <a:defRPr sz="2600">
                <a:solidFill>
                  <a:srgbClr val="E6E6E6"/>
                </a:solidFill>
              </a:defRPr>
            </a:pP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Crimes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digitais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se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sofisticaram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.</a:t>
            </a:r>
          </a:p>
          <a:p>
            <a:pPr>
              <a:defRPr sz="2600">
                <a:solidFill>
                  <a:srgbClr val="E6E6E6"/>
                </a:solidFill>
              </a:defRPr>
            </a:pP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Dados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viraram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arma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.</a:t>
            </a:r>
          </a:p>
          <a:p>
            <a:pPr>
              <a:defRPr sz="2600">
                <a:solidFill>
                  <a:srgbClr val="E6E6E6"/>
                </a:solidFill>
              </a:defRPr>
            </a:pP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Empresas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buscam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especialistas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2152D91-9CFE-4E08-87CE-009ED2C8A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3587" y="3638261"/>
            <a:ext cx="11017023" cy="589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737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0998" y="-100887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2007277D-D4DA-49AB-96DA-F2DA76D3478E}"/>
              </a:ext>
            </a:extLst>
          </p:cNvPr>
          <p:cNvSpPr txBox="1">
            <a:spLocks/>
          </p:cNvSpPr>
          <p:nvPr/>
        </p:nvSpPr>
        <p:spPr>
          <a:xfrm>
            <a:off x="1677983" y="840553"/>
            <a:ext cx="14861532" cy="2461906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pt-BR" sz="5600" b="1" dirty="0">
                <a:solidFill>
                  <a:schemeClr val="bg1">
                    <a:lumMod val="50000"/>
                  </a:schemeClr>
                </a:solidFill>
                <a:latin typeface="Avenir Next LT Pro Demi" panose="020B0704020202020204" pitchFamily="34" charset="0"/>
              </a:rPr>
            </a:br>
            <a:r>
              <a:rPr lang="pt-BR" sz="86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Empresa </a:t>
            </a:r>
            <a:r>
              <a:rPr lang="pt-BR" sz="8600" b="1" dirty="0" err="1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Unbreakable</a:t>
            </a:r>
            <a:r>
              <a:rPr lang="pt-BR" sz="86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 Security</a:t>
            </a: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5317B9DD-BC56-44B0-885F-C8A8A3EB2EE1}"/>
              </a:ext>
            </a:extLst>
          </p:cNvPr>
          <p:cNvSpPr txBox="1"/>
          <p:nvPr/>
        </p:nvSpPr>
        <p:spPr>
          <a:xfrm>
            <a:off x="1677983" y="4441591"/>
            <a:ext cx="20014560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3600" dirty="0"/>
              <a:t>Antes do </a:t>
            </a:r>
            <a:r>
              <a:rPr sz="3600" dirty="0" err="1"/>
              <a:t>lançamento</a:t>
            </a:r>
            <a:r>
              <a:rPr sz="3600" dirty="0"/>
              <a:t> global, a Nexus </a:t>
            </a:r>
            <a:r>
              <a:rPr sz="3600" dirty="0" err="1"/>
              <a:t>precisa</a:t>
            </a:r>
            <a:r>
              <a:rPr sz="3600" dirty="0"/>
              <a:t> </a:t>
            </a:r>
            <a:r>
              <a:rPr sz="3600" dirty="0" err="1"/>
              <a:t>testar</a:t>
            </a:r>
            <a:r>
              <a:rPr sz="3600" dirty="0"/>
              <a:t> </a:t>
            </a:r>
            <a:r>
              <a:rPr sz="3600" dirty="0" err="1"/>
              <a:t>vulnerabilidades</a:t>
            </a:r>
            <a:r>
              <a:rPr sz="3600" dirty="0"/>
              <a:t>.</a:t>
            </a:r>
          </a:p>
          <a:p>
            <a:pPr>
              <a:defRPr sz="2600">
                <a:solidFill>
                  <a:srgbClr val="E6E6E6"/>
                </a:solidFill>
              </a:defRPr>
            </a:pP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Antes do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lançamento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global</a:t>
            </a: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do modelo: </a:t>
            </a:r>
            <a:r>
              <a:rPr lang="pt-BR" sz="4800" b="1" dirty="0">
                <a:solidFill>
                  <a:srgbClr val="EA1D5D"/>
                </a:solidFill>
                <a:latin typeface="Avenir Next LT Pro Light" panose="020B0304020202020204" pitchFamily="34" charset="0"/>
              </a:rPr>
              <a:t>cofre T1 </a:t>
            </a: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da </a:t>
            </a:r>
            <a:r>
              <a:rPr lang="pt-BR" sz="4800" dirty="0" err="1">
                <a:solidFill>
                  <a:srgbClr val="EA1D5D"/>
                </a:solidFill>
                <a:latin typeface="Avenir Next LT Pro Light" panose="020B0304020202020204" pitchFamily="34" charset="0"/>
              </a:rPr>
              <a:t>Unbreakable</a:t>
            </a:r>
            <a:r>
              <a:rPr lang="pt-BR" sz="4800" dirty="0">
                <a:solidFill>
                  <a:srgbClr val="EA1D5D"/>
                </a:solidFill>
                <a:latin typeface="Avenir Next LT Pro Light" panose="020B0304020202020204" pitchFamily="34" charset="0"/>
              </a:rPr>
              <a:t> Security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,</a:t>
            </a: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é necessário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testar</a:t>
            </a: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as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vulnerabilidades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.</a:t>
            </a:r>
          </a:p>
          <a:p>
            <a:pPr>
              <a:defRPr sz="2600">
                <a:solidFill>
                  <a:srgbClr val="E6E6E6"/>
                </a:solidFill>
              </a:defRPr>
            </a:pPr>
            <a:endParaRPr sz="4800" dirty="0">
              <a:solidFill>
                <a:schemeClr val="bg1"/>
              </a:solidFill>
              <a:latin typeface="Avenir Next LT Pro Light" panose="020B0304020202020204" pitchFamily="34" charset="0"/>
            </a:endParaRPr>
          </a:p>
          <a:p>
            <a:pPr>
              <a:defRPr sz="2600">
                <a:solidFill>
                  <a:srgbClr val="E6E6E6"/>
                </a:solidFill>
              </a:defRPr>
            </a:pP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“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Nenhum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sistema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é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seguro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até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se</a:t>
            </a: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r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atacado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pelas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mentes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 </a:t>
            </a:r>
            <a:r>
              <a:rPr sz="4800" dirty="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certas</a:t>
            </a:r>
            <a:r>
              <a:rPr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1333905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84F71A3C-2354-6872-4E62-0E4EE6C3B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0998" y="-1008871"/>
            <a:ext cx="25945322" cy="14594246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C4AA944-F103-B401-6D6E-1427AC299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982" y="840553"/>
            <a:ext cx="1766210" cy="476938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2007277D-D4DA-49AB-96DA-F2DA76D3478E}"/>
              </a:ext>
            </a:extLst>
          </p:cNvPr>
          <p:cNvSpPr txBox="1">
            <a:spLocks/>
          </p:cNvSpPr>
          <p:nvPr/>
        </p:nvSpPr>
        <p:spPr>
          <a:xfrm>
            <a:off x="1677983" y="1079021"/>
            <a:ext cx="14861532" cy="2461906"/>
          </a:xfrm>
          <a:prstGeom prst="rect">
            <a:avLst/>
          </a:prstGeom>
        </p:spPr>
        <p:txBody>
          <a:bodyPr vert="horz" lIns="182880" tIns="91440" rIns="182880" bIns="9144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pt-BR" sz="5600" b="1" dirty="0">
                <a:solidFill>
                  <a:schemeClr val="bg1">
                    <a:lumMod val="50000"/>
                  </a:schemeClr>
                </a:solidFill>
                <a:latin typeface="Avenir Next LT Pro Demi" panose="020B0704020202020204" pitchFamily="34" charset="0"/>
              </a:rPr>
            </a:br>
            <a:r>
              <a:rPr lang="pt-BR" sz="14600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  <a:t>O desafio</a:t>
            </a:r>
          </a:p>
          <a:p>
            <a:br>
              <a:rPr lang="pt-BR" sz="7466" b="1" dirty="0">
                <a:solidFill>
                  <a:srgbClr val="F91560"/>
                </a:solidFill>
                <a:latin typeface="Avenir Next LT Pro Light" panose="020B0304020202020204" pitchFamily="34" charset="0"/>
                <a:ea typeface="+mn-ea"/>
                <a:cs typeface="+mn-cs"/>
              </a:rPr>
            </a:br>
            <a:endParaRPr lang="pt-BR" sz="7466" dirty="0">
              <a:solidFill>
                <a:srgbClr val="F91560"/>
              </a:solidFill>
              <a:latin typeface="Avenir Next LT Pro Light" panose="020B0304020202020204" pitchFamily="34" charset="0"/>
              <a:ea typeface="+mn-ea"/>
              <a:cs typeface="+mn-cs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5317B9DD-BC56-44B0-885F-C8A8A3EB2EE1}"/>
              </a:ext>
            </a:extLst>
          </p:cNvPr>
          <p:cNvSpPr txBox="1"/>
          <p:nvPr/>
        </p:nvSpPr>
        <p:spPr>
          <a:xfrm>
            <a:off x="1519460" y="4867933"/>
            <a:ext cx="19769899" cy="2616101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3600" dirty="0"/>
              <a:t>Antes do </a:t>
            </a:r>
            <a:r>
              <a:rPr sz="3600" dirty="0" err="1"/>
              <a:t>lançamento</a:t>
            </a:r>
            <a:r>
              <a:rPr sz="3600" dirty="0"/>
              <a:t> global, a Nexus </a:t>
            </a:r>
            <a:r>
              <a:rPr sz="3600" dirty="0" err="1"/>
              <a:t>precisa</a:t>
            </a:r>
            <a:r>
              <a:rPr sz="3600" dirty="0"/>
              <a:t> </a:t>
            </a:r>
            <a:r>
              <a:rPr sz="3600" dirty="0" err="1"/>
              <a:t>testar</a:t>
            </a:r>
            <a:r>
              <a:rPr sz="3600" dirty="0"/>
              <a:t> </a:t>
            </a:r>
            <a:r>
              <a:rPr sz="3600" dirty="0" err="1"/>
              <a:t>vulnerabilidades</a:t>
            </a:r>
            <a:r>
              <a:rPr sz="3600" dirty="0"/>
              <a:t>.</a:t>
            </a:r>
          </a:p>
          <a:p>
            <a:pPr>
              <a:defRPr sz="2600">
                <a:solidFill>
                  <a:srgbClr val="E6E6E6"/>
                </a:solidFill>
              </a:defRPr>
            </a:pP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Vocês são analistas contratados para testar a invasão de cofres digitais.</a:t>
            </a:r>
          </a:p>
          <a:p>
            <a:pPr>
              <a:defRPr sz="2600">
                <a:solidFill>
                  <a:srgbClr val="E6E6E6"/>
                </a:solidFill>
              </a:defRPr>
            </a:pPr>
            <a:r>
              <a:rPr lang="pt-BR" sz="8000" b="1" dirty="0">
                <a:solidFill>
                  <a:srgbClr val="F91560"/>
                </a:solidFill>
                <a:latin typeface="Avenir Next LT Pro Light" panose="020B0304020202020204" pitchFamily="34" charset="0"/>
              </a:rPr>
              <a:t>Objetivo</a:t>
            </a:r>
            <a:r>
              <a:rPr lang="pt-BR" sz="48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Next LT Pro Light" panose="020B0304020202020204" pitchFamily="34" charset="0"/>
              </a:rPr>
              <a:t>: </a:t>
            </a:r>
            <a:r>
              <a:rPr lang="pt-BR" sz="4800" dirty="0">
                <a:solidFill>
                  <a:schemeClr val="bg1"/>
                </a:solidFill>
                <a:latin typeface="Avenir Next LT Pro Light" panose="020B0304020202020204" pitchFamily="34" charset="0"/>
              </a:rPr>
              <a:t>abrir o maior número possível.</a:t>
            </a:r>
          </a:p>
        </p:txBody>
      </p:sp>
    </p:spTree>
    <p:extLst>
      <p:ext uri="{BB962C8B-B14F-4D97-AF65-F5344CB8AC3E}">
        <p14:creationId xmlns:p14="http://schemas.microsoft.com/office/powerpoint/2010/main" val="1232506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E33513-B358-D052-DAAE-4590240F7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6E450689-8E37-1691-CE7E-77BF5380C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9EF753DA-DD67-924B-4835-B27A9006064A}"/>
              </a:ext>
            </a:extLst>
          </p:cNvPr>
          <p:cNvSpPr txBox="1"/>
          <p:nvPr/>
        </p:nvSpPr>
        <p:spPr>
          <a:xfrm>
            <a:off x="2058923" y="67084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71F3333-EB80-7D38-8090-EE8C0DFA0663}"/>
              </a:ext>
            </a:extLst>
          </p:cNvPr>
          <p:cNvSpPr txBox="1"/>
          <p:nvPr/>
        </p:nvSpPr>
        <p:spPr>
          <a:xfrm>
            <a:off x="7640509" y="58075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47A4C46-CC10-E491-3C46-878E54277931}"/>
              </a:ext>
            </a:extLst>
          </p:cNvPr>
          <p:cNvSpPr txBox="1"/>
          <p:nvPr/>
        </p:nvSpPr>
        <p:spPr>
          <a:xfrm>
            <a:off x="10010709" y="58075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F12EE44-457D-1ED6-5ADD-EEB8F33EF7A0}"/>
              </a:ext>
            </a:extLst>
          </p:cNvPr>
          <p:cNvSpPr txBox="1"/>
          <p:nvPr/>
        </p:nvSpPr>
        <p:spPr>
          <a:xfrm>
            <a:off x="12380909" y="58075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D323D7C-73CD-7F8D-30AC-9149AF44F8D9}"/>
              </a:ext>
            </a:extLst>
          </p:cNvPr>
          <p:cNvSpPr txBox="1"/>
          <p:nvPr/>
        </p:nvSpPr>
        <p:spPr>
          <a:xfrm>
            <a:off x="14751109" y="58075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362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B6BC2D4-EEE2-98AE-EE6C-B57B2F347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3DFF9B4A-1EFB-D444-FAAA-AFC69BA00B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E008E27-89AC-1A82-4283-8CB831E02C24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C7C3C14-C5A9-CEC9-DB99-AFE06489A7C1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BFA5ACE-62EE-E5F7-910B-41905C90E11C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7C6AA2E-BD02-6547-61FC-AF0900B98286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72B4BF4-E262-9645-13B9-DCBBA4F50959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D8FCEEA-A184-5291-0980-405B07182E4B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51F7526-E36A-C291-C781-86F1859C3B1E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8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D4A3DCD-F029-13AF-EA6C-A23C81AB363E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C2C4A5A-919D-29B6-651B-07C488A76788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1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4129BE4-8861-E693-6979-595D02F0113A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8681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3298C1-260B-F567-09E6-7A61D8ABA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 ">
            <a:extLst>
              <a:ext uri="{FF2B5EF4-FFF2-40B4-BE49-F238E27FC236}">
                <a16:creationId xmlns:a16="http://schemas.microsoft.com/office/drawing/2014/main" id="{CE5FF7D3-A009-EAE6-D7AD-74379FB2C4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24387048" cy="63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97F5F1D-C2B8-CE52-98BA-A7DA42B770AF}"/>
              </a:ext>
            </a:extLst>
          </p:cNvPr>
          <p:cNvSpPr txBox="1"/>
          <p:nvPr/>
        </p:nvSpPr>
        <p:spPr>
          <a:xfrm>
            <a:off x="2058923" y="4765341"/>
            <a:ext cx="37814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Senha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A90B49D-2B4C-64D9-05E9-17CC5311039D}"/>
              </a:ext>
            </a:extLst>
          </p:cNvPr>
          <p:cNvSpPr txBox="1"/>
          <p:nvPr/>
        </p:nvSpPr>
        <p:spPr>
          <a:xfrm>
            <a:off x="2008001" y="7597780"/>
            <a:ext cx="45148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b="1" dirty="0">
                <a:solidFill>
                  <a:schemeClr val="bg1"/>
                </a:solidFill>
                <a:latin typeface="Gesta" panose="02000000000000000000" pitchFamily="50" charset="0"/>
              </a:rPr>
              <a:t>Tentativa</a:t>
            </a:r>
            <a:endParaRPr lang="pt-BR" sz="54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E34C9AD-08C2-B848-526C-AA8635FDACCC}"/>
              </a:ext>
            </a:extLst>
          </p:cNvPr>
          <p:cNvSpPr txBox="1"/>
          <p:nvPr/>
        </p:nvSpPr>
        <p:spPr>
          <a:xfrm>
            <a:off x="76405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C61501E-0C48-A0BA-4A99-79CA3A15742F}"/>
              </a:ext>
            </a:extLst>
          </p:cNvPr>
          <p:cNvSpPr txBox="1"/>
          <p:nvPr/>
        </p:nvSpPr>
        <p:spPr>
          <a:xfrm>
            <a:off x="100107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9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7F34300-CE77-07D2-B938-1336A9E6CFD0}"/>
              </a:ext>
            </a:extLst>
          </p:cNvPr>
          <p:cNvSpPr txBox="1"/>
          <p:nvPr/>
        </p:nvSpPr>
        <p:spPr>
          <a:xfrm>
            <a:off x="123809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8D428C7-BB8A-4154-303C-4D26BFBD1B0F}"/>
              </a:ext>
            </a:extLst>
          </p:cNvPr>
          <p:cNvSpPr txBox="1"/>
          <p:nvPr/>
        </p:nvSpPr>
        <p:spPr>
          <a:xfrm>
            <a:off x="14751109" y="3864425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2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138B759-CDDC-BF8D-69F2-3DA61BCE9A81}"/>
              </a:ext>
            </a:extLst>
          </p:cNvPr>
          <p:cNvSpPr txBox="1"/>
          <p:nvPr/>
        </p:nvSpPr>
        <p:spPr>
          <a:xfrm>
            <a:off x="75895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8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518CFB3-5B89-607D-A3BB-AF7AE5C487C9}"/>
              </a:ext>
            </a:extLst>
          </p:cNvPr>
          <p:cNvSpPr txBox="1"/>
          <p:nvPr/>
        </p:nvSpPr>
        <p:spPr>
          <a:xfrm>
            <a:off x="99597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7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2520C78-280A-02FC-8589-5DBAF6F336DE}"/>
              </a:ext>
            </a:extLst>
          </p:cNvPr>
          <p:cNvSpPr txBox="1"/>
          <p:nvPr/>
        </p:nvSpPr>
        <p:spPr>
          <a:xfrm>
            <a:off x="123299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1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7F7F386-3977-04E9-983D-C82893DEC621}"/>
              </a:ext>
            </a:extLst>
          </p:cNvPr>
          <p:cNvSpPr txBox="1"/>
          <p:nvPr/>
        </p:nvSpPr>
        <p:spPr>
          <a:xfrm>
            <a:off x="14700187" y="6696864"/>
            <a:ext cx="204635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chemeClr val="bg1"/>
                </a:solidFill>
                <a:latin typeface="Gesta" panose="02000000000000000000" pitchFamily="50" charset="0"/>
              </a:rPr>
              <a:t>4</a:t>
            </a:r>
            <a:endParaRPr lang="pt-BR" sz="8800" dirty="0">
              <a:solidFill>
                <a:schemeClr val="bg1">
                  <a:lumMod val="75000"/>
                </a:schemeClr>
              </a:solidFill>
              <a:latin typeface="Gesta" panose="02000000000000000000" pitchFamily="50" charset="0"/>
            </a:endParaRPr>
          </a:p>
        </p:txBody>
      </p:sp>
      <p:sp>
        <p:nvSpPr>
          <p:cNvPr id="18" name="Símbolo de &quot;Não Permitido&quot; 17">
            <a:extLst>
              <a:ext uri="{FF2B5EF4-FFF2-40B4-BE49-F238E27FC236}">
                <a16:creationId xmlns:a16="http://schemas.microsoft.com/office/drawing/2014/main" id="{9182EEB2-73E6-DB4B-7C7B-F2996413F98A}"/>
              </a:ext>
            </a:extLst>
          </p:cNvPr>
          <p:cNvSpPr/>
          <p:nvPr/>
        </p:nvSpPr>
        <p:spPr>
          <a:xfrm>
            <a:off x="7862758" y="9218209"/>
            <a:ext cx="1601851" cy="1601851"/>
          </a:xfrm>
          <a:prstGeom prst="noSmoking">
            <a:avLst>
              <a:gd name="adj" fmla="val 13568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913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391</Words>
  <Application>Microsoft Office PowerPoint</Application>
  <PresentationFormat>Personalizar</PresentationFormat>
  <Paragraphs>208</Paragraphs>
  <Slides>28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3" baseType="lpstr">
      <vt:lpstr>Avenir Next LT Pro Light</vt:lpstr>
      <vt:lpstr>Avenir Next LT Pro Demi</vt:lpstr>
      <vt:lpstr>Arial</vt:lpstr>
      <vt:lpstr>Gesta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Leonardo Ruiz Orabona</cp:lastModifiedBy>
  <cp:revision>52</cp:revision>
  <dcterms:created xsi:type="dcterms:W3CDTF">2024-08-08T16:34:10Z</dcterms:created>
  <dcterms:modified xsi:type="dcterms:W3CDTF">2025-11-05T22:37:35Z</dcterms:modified>
</cp:coreProperties>
</file>